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64" r:id="rId3"/>
    <p:sldId id="263" r:id="rId4"/>
    <p:sldId id="265" r:id="rId5"/>
    <p:sldId id="266" r:id="rId6"/>
    <p:sldId id="268" r:id="rId7"/>
    <p:sldId id="270" r:id="rId8"/>
    <p:sldId id="269" r:id="rId9"/>
    <p:sldId id="271" r:id="rId10"/>
    <p:sldId id="300" r:id="rId11"/>
    <p:sldId id="298" r:id="rId12"/>
    <p:sldId id="299" r:id="rId13"/>
    <p:sldId id="272" r:id="rId14"/>
    <p:sldId id="273" r:id="rId15"/>
    <p:sldId id="274" r:id="rId16"/>
    <p:sldId id="275" r:id="rId17"/>
    <p:sldId id="276" r:id="rId18"/>
    <p:sldId id="286" r:id="rId19"/>
    <p:sldId id="277" r:id="rId20"/>
    <p:sldId id="282" r:id="rId21"/>
    <p:sldId id="283" r:id="rId22"/>
    <p:sldId id="287" r:id="rId23"/>
    <p:sldId id="288" r:id="rId24"/>
    <p:sldId id="289" r:id="rId25"/>
    <p:sldId id="285" r:id="rId26"/>
    <p:sldId id="296" r:id="rId27"/>
    <p:sldId id="297" r:id="rId28"/>
    <p:sldId id="262" r:id="rId29"/>
    <p:sldId id="295" r:id="rId3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ixdROg5wCPJ4A+nu5IEnqZl28T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DEFF921-D167-4D52-9B08-30CE2F47D08B}">
  <a:tblStyle styleId="{FDEFF921-D167-4D52-9B08-30CE2F47D08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6258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7118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8026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8056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2443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1378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2188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0798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4641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4651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2346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6858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6523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0729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386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71767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65791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22042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8452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96317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8548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38415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7539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22726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62583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71188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83044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4562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  <p:pic>
        <p:nvPicPr>
          <p:cNvPr id="17" name="Google Shape;1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PH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PH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Google Shape;86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88" y="0"/>
            <a:ext cx="12175112" cy="68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/>
          <p:nvPr/>
        </p:nvSpPr>
        <p:spPr>
          <a:xfrm>
            <a:off x="0" y="197366"/>
            <a:ext cx="12192000" cy="646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entury Gothic"/>
              <a:buNone/>
            </a:pPr>
            <a:r>
              <a:rPr lang="en-PH" sz="3000" b="1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 </a:t>
            </a:r>
            <a:r>
              <a:rPr lang="en-PH" sz="4000" b="1" i="0" u="none" strike="noStrike" cap="none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In-house Developments</a:t>
            </a:r>
            <a:endParaRPr sz="800" b="0" i="0" u="none" strike="noStrike" cap="none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PH" sz="18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 </a:t>
            </a:r>
            <a:r>
              <a:rPr lang="en-PH" sz="24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              </a:t>
            </a:r>
            <a:br>
              <a:rPr lang="en-PH" sz="18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endParaRPr sz="18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entury Gothic"/>
              <a:buNone/>
            </a:pPr>
            <a:r>
              <a:rPr lang="en-PH" sz="3000" b="1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 </a:t>
            </a:r>
            <a:r>
              <a:rPr lang="en-PH" sz="4000" b="1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PH" sz="4000" b="1" i="0" u="none" strike="noStrike" cap="none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IN-HOUSE DEVELOPMENT PROJECTS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entury Gothic"/>
              <a:buNone/>
            </a:pPr>
            <a:r>
              <a:rPr lang="en-PH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Raleway"/>
              </a:rPr>
              <a:t>STATUS REPORT</a:t>
            </a:r>
            <a:endParaRPr sz="800" b="0" i="0" u="none" strike="noStrike" cap="none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en-PH" sz="18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endParaRPr sz="18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85467-0FA1-198D-CAB3-85C4DB801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5959" y="1122363"/>
            <a:ext cx="7175241" cy="36175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FE5D4B-55DA-DA73-86E8-D00EFB0D0FF8}"/>
              </a:ext>
            </a:extLst>
          </p:cNvPr>
          <p:cNvSpPr txBox="1"/>
          <p:nvPr/>
        </p:nvSpPr>
        <p:spPr>
          <a:xfrm>
            <a:off x="357351" y="3815459"/>
            <a:ext cx="94277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GSD Ticketing System</a:t>
            </a:r>
            <a:endParaRPr lang="en-PH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F55F37-E2D9-A113-184B-7545F3E0828C}"/>
              </a:ext>
            </a:extLst>
          </p:cNvPr>
          <p:cNvSpPr txBox="1"/>
          <p:nvPr/>
        </p:nvSpPr>
        <p:spPr>
          <a:xfrm flipH="1">
            <a:off x="357351" y="4584900"/>
            <a:ext cx="50081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Progress Report</a:t>
            </a:r>
          </a:p>
          <a:p>
            <a:r>
              <a:rPr lang="en-US" dirty="0"/>
              <a:t>Oct 12, 2023</a:t>
            </a:r>
            <a:endParaRPr lang="en-PH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86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614842" y="335289"/>
            <a:ext cx="803517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6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GSD Ticketing System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614843" y="1029959"/>
          <a:ext cx="11219805" cy="4884864"/>
        </p:xfrm>
        <a:graphic>
          <a:graphicData uri="http://schemas.openxmlformats.org/drawingml/2006/table">
            <a:tbl>
              <a:tblPr firstRow="1" bandRow="1">
                <a:noFill/>
                <a:tableStyleId>{FDEFF921-D167-4D52-9B08-30CE2F47D08B}</a:tableStyleId>
              </a:tblPr>
              <a:tblGrid>
                <a:gridCol w="2440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7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5131">
                  <a:extLst>
                    <a:ext uri="{9D8B030D-6E8A-4147-A177-3AD203B41FA5}">
                      <a16:colId xmlns:a16="http://schemas.microsoft.com/office/drawing/2014/main" val="3716892383"/>
                    </a:ext>
                  </a:extLst>
                </a:gridCol>
                <a:gridCol w="1756913">
                  <a:extLst>
                    <a:ext uri="{9D8B030D-6E8A-4147-A177-3AD203B41FA5}">
                      <a16:colId xmlns:a16="http://schemas.microsoft.com/office/drawing/2014/main" val="3416743503"/>
                    </a:ext>
                  </a:extLst>
                </a:gridCol>
                <a:gridCol w="1890176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27865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 dirty="0"/>
                        <a:t>Task</a:t>
                      </a:r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 dirty="0"/>
                        <a:t>Details</a:t>
                      </a:r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Problem Encountered</a:t>
                      </a:r>
                      <a:endParaRPr lang="en-PH" sz="1600" dirty="0"/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Solution</a:t>
                      </a:r>
                      <a:endParaRPr lang="en-PH" sz="1600" dirty="0"/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Status</a:t>
                      </a:r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59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600" dirty="0"/>
                        <a:t>Dashboard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Exclusive dashboard for GSD ticketing system </a:t>
                      </a:r>
                      <a:r>
                        <a:rPr lang="en-US" sz="1600"/>
                        <a:t>integrated in CHASE</a:t>
                      </a: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5"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Need planning and requirements</a:t>
                      </a:r>
                    </a:p>
                  </a:txBody>
                  <a:tcPr marL="91450" marR="91450" marT="45725" marB="45725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Not final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 marL="91450" marR="91450" marT="45725" marB="45725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9074301"/>
                  </a:ext>
                </a:extLst>
              </a:tr>
              <a:tr h="88659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600" dirty="0"/>
                        <a:t>Request Creation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Create form using different forms depending on the request type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/>
                        <a:t>Not final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6277220"/>
                  </a:ext>
                </a:extLst>
              </a:tr>
              <a:tr h="481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600" dirty="0"/>
                        <a:t>Categories Maintenance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View, add, edit and delete categories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/>
                        <a:t>Not final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8849350"/>
                  </a:ext>
                </a:extLst>
              </a:tr>
              <a:tr h="108924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600" dirty="0"/>
                        <a:t>Request Type Maintenance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View, add, edit and delete request type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Can use different types of form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/>
                        <a:t>Not final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94211778"/>
                  </a:ext>
                </a:extLst>
              </a:tr>
              <a:tr h="88659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600" dirty="0"/>
                        <a:t>Workflow Steps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Add, edit, view and delete workflow steps.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/>
                        <a:t>Not final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300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8544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BBF647-8F6A-8F06-BDE6-73795B622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14" y="491752"/>
            <a:ext cx="5391807" cy="25386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B411E5-F14C-3882-4B1B-37AD70E17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14" y="3827606"/>
            <a:ext cx="5318234" cy="2573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F9BD16-BAA9-9F93-100F-4798120FE5E5}"/>
              </a:ext>
            </a:extLst>
          </p:cNvPr>
          <p:cNvSpPr txBox="1"/>
          <p:nvPr/>
        </p:nvSpPr>
        <p:spPr>
          <a:xfrm>
            <a:off x="6096000" y="2681291"/>
            <a:ext cx="45937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Dashboard</a:t>
            </a:r>
          </a:p>
          <a:p>
            <a:endParaRPr lang="en-US" sz="3600" b="1" dirty="0"/>
          </a:p>
          <a:p>
            <a:r>
              <a:rPr lang="en-US" sz="1800" dirty="0"/>
              <a:t>Exclusive dashboard for GSD ticketing system integrated in CHASE</a:t>
            </a:r>
          </a:p>
          <a:p>
            <a:endParaRPr lang="en-PH" sz="3600" b="1" dirty="0"/>
          </a:p>
        </p:txBody>
      </p:sp>
    </p:spTree>
    <p:extLst>
      <p:ext uri="{BB962C8B-B14F-4D97-AF65-F5344CB8AC3E}">
        <p14:creationId xmlns:p14="http://schemas.microsoft.com/office/powerpoint/2010/main" val="3732234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54DBE0-0E79-0DD0-6A46-5DCF71558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55" y="525517"/>
            <a:ext cx="5852684" cy="27177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A677BC-F069-5C4F-7040-90E0D308A3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55" y="3531475"/>
            <a:ext cx="5883974" cy="28010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8AA0BB-11E8-8A01-810A-E2BC13B22E8B}"/>
              </a:ext>
            </a:extLst>
          </p:cNvPr>
          <p:cNvSpPr txBox="1"/>
          <p:nvPr/>
        </p:nvSpPr>
        <p:spPr>
          <a:xfrm>
            <a:off x="6611004" y="3075057"/>
            <a:ext cx="4876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Request Creation using Regular CHASE form</a:t>
            </a:r>
          </a:p>
        </p:txBody>
      </p:sp>
    </p:spTree>
    <p:extLst>
      <p:ext uri="{BB962C8B-B14F-4D97-AF65-F5344CB8AC3E}">
        <p14:creationId xmlns:p14="http://schemas.microsoft.com/office/powerpoint/2010/main" val="3137291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CB3578-F83E-351A-5D34-A7F2DE8CC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31" y="1545140"/>
            <a:ext cx="6096000" cy="34367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74C807-B578-BF6C-A93F-62103C202C16}"/>
              </a:ext>
            </a:extLst>
          </p:cNvPr>
          <p:cNvSpPr txBox="1"/>
          <p:nvPr/>
        </p:nvSpPr>
        <p:spPr>
          <a:xfrm>
            <a:off x="525517" y="313300"/>
            <a:ext cx="5109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Category Maintenance</a:t>
            </a:r>
            <a:endParaRPr lang="en-PH" sz="3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4E9832-E3BB-B112-03A1-CB2F75A83A86}"/>
              </a:ext>
            </a:extLst>
          </p:cNvPr>
          <p:cNvSpPr txBox="1"/>
          <p:nvPr/>
        </p:nvSpPr>
        <p:spPr>
          <a:xfrm>
            <a:off x="6968357" y="2753830"/>
            <a:ext cx="493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Admin can view, add, edit and delete GSD categories</a:t>
            </a:r>
            <a:endParaRPr lang="en-PH" sz="1800" i="1" dirty="0"/>
          </a:p>
        </p:txBody>
      </p:sp>
    </p:spTree>
    <p:extLst>
      <p:ext uri="{BB962C8B-B14F-4D97-AF65-F5344CB8AC3E}">
        <p14:creationId xmlns:p14="http://schemas.microsoft.com/office/powerpoint/2010/main" val="2863389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74C807-B578-BF6C-A93F-62103C202C16}"/>
              </a:ext>
            </a:extLst>
          </p:cNvPr>
          <p:cNvSpPr txBox="1"/>
          <p:nvPr/>
        </p:nvSpPr>
        <p:spPr>
          <a:xfrm>
            <a:off x="525517" y="313300"/>
            <a:ext cx="6391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Request Types Maintenance</a:t>
            </a:r>
            <a:endParaRPr lang="en-PH" sz="3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4E9832-E3BB-B112-03A1-CB2F75A83A86}"/>
              </a:ext>
            </a:extLst>
          </p:cNvPr>
          <p:cNvSpPr txBox="1"/>
          <p:nvPr/>
        </p:nvSpPr>
        <p:spPr>
          <a:xfrm>
            <a:off x="6810702" y="3105834"/>
            <a:ext cx="493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Admin can view, add, edit and delete GSD request types</a:t>
            </a:r>
            <a:endParaRPr lang="en-PH" sz="1800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95D08C-2DFA-7A82-950B-90423BD05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20" y="1801570"/>
            <a:ext cx="5854263" cy="367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56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C1B841-ED59-650E-5674-014FAA0AC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11" y="1752580"/>
            <a:ext cx="6989379" cy="33528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EBCA14-46D3-EB77-0BF3-24EE21149B42}"/>
              </a:ext>
            </a:extLst>
          </p:cNvPr>
          <p:cNvSpPr txBox="1"/>
          <p:nvPr/>
        </p:nvSpPr>
        <p:spPr>
          <a:xfrm>
            <a:off x="7746124" y="2844223"/>
            <a:ext cx="504496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Different forms will be available.</a:t>
            </a:r>
          </a:p>
          <a:p>
            <a:r>
              <a:rPr lang="en-US" sz="1400" i="1" dirty="0"/>
              <a:t>Ex. </a:t>
            </a:r>
          </a:p>
          <a:p>
            <a:r>
              <a:rPr lang="en-US" sz="1400" i="1" dirty="0"/>
              <a:t>Requisition form</a:t>
            </a:r>
          </a:p>
          <a:p>
            <a:r>
              <a:rPr lang="en-US" sz="1400" i="1" dirty="0"/>
              <a:t>Repair Service form </a:t>
            </a:r>
          </a:p>
          <a:p>
            <a:r>
              <a:rPr lang="en-US" sz="1400" i="1" dirty="0"/>
              <a:t>Etc.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2DF7B3-4B29-1E60-030F-EF1772ED3575}"/>
              </a:ext>
            </a:extLst>
          </p:cNvPr>
          <p:cNvSpPr txBox="1"/>
          <p:nvPr/>
        </p:nvSpPr>
        <p:spPr>
          <a:xfrm>
            <a:off x="620111" y="544527"/>
            <a:ext cx="5468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Request Types Creation</a:t>
            </a:r>
            <a:endParaRPr lang="en-PH" sz="3600" b="1" dirty="0"/>
          </a:p>
        </p:txBody>
      </p:sp>
    </p:spTree>
    <p:extLst>
      <p:ext uri="{BB962C8B-B14F-4D97-AF65-F5344CB8AC3E}">
        <p14:creationId xmlns:p14="http://schemas.microsoft.com/office/powerpoint/2010/main" val="89345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EBCA14-46D3-EB77-0BF3-24EE21149B42}"/>
              </a:ext>
            </a:extLst>
          </p:cNvPr>
          <p:cNvSpPr txBox="1"/>
          <p:nvPr/>
        </p:nvSpPr>
        <p:spPr>
          <a:xfrm>
            <a:off x="7361295" y="2905780"/>
            <a:ext cx="50449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Once request type is created, workflow steps will be available.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2DF7B3-4B29-1E60-030F-EF1772ED3575}"/>
              </a:ext>
            </a:extLst>
          </p:cNvPr>
          <p:cNvSpPr txBox="1"/>
          <p:nvPr/>
        </p:nvSpPr>
        <p:spPr>
          <a:xfrm>
            <a:off x="620111" y="544527"/>
            <a:ext cx="5468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Request Types Creation</a:t>
            </a:r>
            <a:endParaRPr lang="en-PH" sz="3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977A97-D85F-BC6E-21F0-BF8A61269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28" y="1513490"/>
            <a:ext cx="7130067" cy="342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34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FE5D4B-55DA-DA73-86E8-D00EFB0D0FF8}"/>
              </a:ext>
            </a:extLst>
          </p:cNvPr>
          <p:cNvSpPr txBox="1"/>
          <p:nvPr/>
        </p:nvSpPr>
        <p:spPr>
          <a:xfrm>
            <a:off x="357351" y="3815459"/>
            <a:ext cx="94277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Training Management System</a:t>
            </a:r>
            <a:endParaRPr lang="en-PH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F55F37-E2D9-A113-184B-7545F3E0828C}"/>
              </a:ext>
            </a:extLst>
          </p:cNvPr>
          <p:cNvSpPr txBox="1"/>
          <p:nvPr/>
        </p:nvSpPr>
        <p:spPr>
          <a:xfrm flipH="1">
            <a:off x="357351" y="4584900"/>
            <a:ext cx="50081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Progress Report</a:t>
            </a:r>
          </a:p>
          <a:p>
            <a:r>
              <a:rPr lang="en-US" dirty="0"/>
              <a:t>Oct 12, 2023</a:t>
            </a:r>
            <a:endParaRPr lang="en-PH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312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614842" y="382309"/>
            <a:ext cx="1096231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PH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Project Summary – CSBI Training Management System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1028599"/>
          <a:ext cx="10705423" cy="6858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  <a:endParaRPr lang="en-PH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lang="en-US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User Authentication</a:t>
                      </a:r>
                      <a:endParaRPr lang="en-US" sz="1500" dirty="0">
                        <a:solidFill>
                          <a:schemeClr val="tx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Allows users to log in securely.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484054F-B483-577B-4ACA-93A72C692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54" y="1858696"/>
            <a:ext cx="8232490" cy="382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78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1028599"/>
          <a:ext cx="10705423" cy="6858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  <a:endParaRPr lang="en-PH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lang="en-US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Calibri"/>
                        </a:rPr>
                        <a:t>Course Creation and Management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Admins can add, edit, and delete courses. Users can enroll in courses.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C911E6A-E351-F8BF-B0E0-865FC47CF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628" y="1867308"/>
            <a:ext cx="8014742" cy="375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998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1028599"/>
          <a:ext cx="10705423" cy="6858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  <a:endParaRPr lang="en-PH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lang="en-US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Calibri"/>
                        </a:rPr>
                        <a:t>User Creation and Management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Admins can add, edit, and delete users.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7C6A40E-D112-E8C1-FE94-5DF0783E0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578" y="1918519"/>
            <a:ext cx="7864842" cy="368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551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1028599"/>
          <a:ext cx="10705423" cy="6858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  <a:endParaRPr lang="en-PH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lang="en-US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Calibri"/>
                        </a:rPr>
                        <a:t>Course List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Browse a comprehensive list of available courses with detailed description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AE2899A-4305-1F27-2EB5-9D617175E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584" y="1850571"/>
            <a:ext cx="810483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07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433513"/>
          <a:ext cx="10705423" cy="88394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  <a:endParaRPr lang="en-PH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lang="en-US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Calibri"/>
                        </a:rPr>
                        <a:t>Course Material Access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This feature allows enrolled users to access the learning materials such as videos associated with the course they have enrolled in.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CFF416C-CE36-3F21-BDAD-0A36CEC90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916" y="1446552"/>
            <a:ext cx="8880166" cy="417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44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433513"/>
          <a:ext cx="10705423" cy="6858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  <a:endParaRPr lang="en-PH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lang="en-US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Calibri"/>
                        </a:rPr>
                        <a:t>Interactive Exam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Include interactive exam for effective learning.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EF02C12-3C7D-D611-2559-628AFA893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340" y="1119333"/>
            <a:ext cx="9097318" cy="423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14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433513"/>
          <a:ext cx="10705423" cy="6858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  <a:endParaRPr lang="en-PH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lang="en-US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Calibri"/>
                        </a:rPr>
                        <a:t>Exam Result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This feature allows users to view their average score.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209FBFF-BB33-B6C3-A8BD-3DE75C130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997" y="1267851"/>
            <a:ext cx="9134004" cy="432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44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433513"/>
          <a:ext cx="10705423" cy="6858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  <a:endParaRPr lang="en-PH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lang="en-US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  <a:sym typeface="Calibri"/>
                        </a:rPr>
                        <a:t>Exam Review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This feature allows users to view their exam answers.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5260412-42FA-8886-F5FB-C950333DD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243" y="1188702"/>
            <a:ext cx="9883512" cy="406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445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503944"/>
          <a:ext cx="10705423" cy="6858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Progress Tracking (In Progress Courses)</a:t>
                      </a:r>
                      <a:endParaRPr lang="en-US" sz="1500" dirty="0">
                        <a:solidFill>
                          <a:schemeClr val="tx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Users can monitor their progress and performance within each course.</a:t>
                      </a:r>
                      <a:endParaRPr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72078252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3BB2CB9-C712-4B29-233D-3AA1DE2AA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913" y="1338467"/>
            <a:ext cx="8884172" cy="418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5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503944"/>
          <a:ext cx="10705423" cy="6858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Progress Tracking (Completed Courses)</a:t>
                      </a:r>
                      <a:endParaRPr lang="en-US" sz="1500" dirty="0">
                        <a:solidFill>
                          <a:schemeClr val="tx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Users can monitor their progress and performance within each course.</a:t>
                      </a:r>
                      <a:endParaRPr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72078252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F4A4C13-EA0D-812B-980C-257A2F986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068" y="1311639"/>
            <a:ext cx="9289862" cy="423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68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503944"/>
          <a:ext cx="10705423" cy="6858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Progress Tracking (Failed Courses)</a:t>
                      </a:r>
                      <a:endParaRPr lang="en-US" sz="1500" dirty="0">
                        <a:solidFill>
                          <a:schemeClr val="tx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Users can monitor their progress and performance within each course.</a:t>
                      </a:r>
                      <a:endParaRPr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72078252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2B3DA32-4210-6BEF-C8A3-EEA6C03A2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007" y="1356194"/>
            <a:ext cx="9163984" cy="414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22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503944"/>
          <a:ext cx="10705423" cy="88394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User Dashboard</a:t>
                      </a:r>
                      <a:endParaRPr lang="en-US" sz="1500" dirty="0">
                        <a:solidFill>
                          <a:schemeClr val="tx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The User Dashboard aims to give regular users an intuitive interface for accessing courses, and viewing their activity history.</a:t>
                      </a:r>
                      <a:endParaRPr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72078252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1A2BE22-D261-77FA-99BE-BD6936A68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848" y="1493809"/>
            <a:ext cx="8684302" cy="408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18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503944"/>
          <a:ext cx="10705423" cy="9144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Admin Dashboard</a:t>
                      </a:r>
                      <a:endParaRPr lang="en-US" sz="1500" dirty="0">
                        <a:solidFill>
                          <a:schemeClr val="tx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The Admin Dashboard is designed to control for system administrators. It includes user management, course management, and report management.</a:t>
                      </a:r>
                      <a:endParaRPr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72078252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7FEF784-D5D4-F474-AD31-2B470D154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751" y="1810428"/>
            <a:ext cx="8384496" cy="389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62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503944"/>
          <a:ext cx="10705423" cy="91442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306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787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206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Features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Details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Status</a:t>
                      </a:r>
                      <a:endParaRPr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5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F</a:t>
                      </a:r>
                      <a:r>
                        <a:rPr lang="en-PH" sz="1400" b="0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irst</a:t>
                      </a:r>
                      <a:r>
                        <a:rPr lang="en-PH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 Time Login (Change Password)</a:t>
                      </a:r>
                      <a:endParaRPr lang="en-US" sz="1500" dirty="0">
                        <a:solidFill>
                          <a:schemeClr val="tx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This feature allows user to set a new password during their initial login to the system.</a:t>
                      </a:r>
                      <a:endParaRPr sz="15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Done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72078252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7DA25E7-7DC7-7835-0BC0-1C25D58FB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613" y="1524000"/>
            <a:ext cx="871477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41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614842" y="382309"/>
            <a:ext cx="1096231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PH" sz="2800" b="1" dirty="0">
                <a:latin typeface="Calibri"/>
                <a:ea typeface="Calibri"/>
                <a:cs typeface="Calibri"/>
                <a:sym typeface="Calibri"/>
              </a:rPr>
              <a:t>Next Steps </a:t>
            </a:r>
            <a:r>
              <a:rPr lang="en-PH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CSBI Training Management System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43288" y="1028599"/>
          <a:ext cx="10833868" cy="777250"/>
        </p:xfrm>
        <a:graphic>
          <a:graphicData uri="http://schemas.openxmlformats.org/drawingml/2006/table">
            <a:tbl>
              <a:tblPr firstRow="1" bandRow="1">
                <a:tableStyleId>{FDEFF921-D167-4D52-9B08-30CE2F47D08B}</a:tableStyleId>
              </a:tblPr>
              <a:tblGrid>
                <a:gridCol w="10833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0530"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  <a:sym typeface="Calibri"/>
                        </a:rPr>
                        <a:t>QA Testing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  <a:sym typeface="Calibri"/>
                        </a:rPr>
                        <a:t>Bug Fix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  <a:sym typeface="Calibri"/>
                        </a:rPr>
                        <a:t>Deploy 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EB82264-78DC-7462-67A8-B94FD7E64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868" y="1944209"/>
            <a:ext cx="9996256" cy="339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41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FE5D4B-55DA-DA73-86E8-D00EFB0D0FF8}"/>
              </a:ext>
            </a:extLst>
          </p:cNvPr>
          <p:cNvSpPr txBox="1"/>
          <p:nvPr/>
        </p:nvSpPr>
        <p:spPr>
          <a:xfrm>
            <a:off x="357351" y="3815459"/>
            <a:ext cx="94277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Human Resources Information System</a:t>
            </a:r>
            <a:endParaRPr lang="en-PH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F55F37-E2D9-A113-184B-7545F3E0828C}"/>
              </a:ext>
            </a:extLst>
          </p:cNvPr>
          <p:cNvSpPr txBox="1"/>
          <p:nvPr/>
        </p:nvSpPr>
        <p:spPr>
          <a:xfrm flipH="1">
            <a:off x="357351" y="4584900"/>
            <a:ext cx="50081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Progress Report</a:t>
            </a:r>
          </a:p>
          <a:p>
            <a:r>
              <a:rPr lang="en-US" dirty="0"/>
              <a:t>Oct 12, 2023</a:t>
            </a:r>
            <a:endParaRPr lang="en-PH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419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614843" y="335289"/>
            <a:ext cx="495564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6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HRIS Progress Report  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04193" y="1114752"/>
          <a:ext cx="11046373" cy="1841058"/>
        </p:xfrm>
        <a:graphic>
          <a:graphicData uri="http://schemas.openxmlformats.org/drawingml/2006/table">
            <a:tbl>
              <a:tblPr firstRow="1" bandRow="1">
                <a:noFill/>
                <a:tableStyleId>{FDEFF921-D167-4D52-9B08-30CE2F47D08B}</a:tableStyleId>
              </a:tblPr>
              <a:tblGrid>
                <a:gridCol w="21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8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296">
                  <a:extLst>
                    <a:ext uri="{9D8B030D-6E8A-4147-A177-3AD203B41FA5}">
                      <a16:colId xmlns:a16="http://schemas.microsoft.com/office/drawing/2014/main" val="3716892383"/>
                    </a:ext>
                  </a:extLst>
                </a:gridCol>
                <a:gridCol w="2448910">
                  <a:extLst>
                    <a:ext uri="{9D8B030D-6E8A-4147-A177-3AD203B41FA5}">
                      <a16:colId xmlns:a16="http://schemas.microsoft.com/office/drawing/2014/main" val="3416743503"/>
                    </a:ext>
                  </a:extLst>
                </a:gridCol>
                <a:gridCol w="1923394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38712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 dirty="0"/>
                        <a:t>Task</a:t>
                      </a:r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 dirty="0"/>
                        <a:t>Details</a:t>
                      </a:r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Problem Encountered</a:t>
                      </a:r>
                      <a:endParaRPr lang="en-PH" sz="1600" dirty="0"/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Solution</a:t>
                      </a:r>
                      <a:endParaRPr lang="en-PH" sz="1600" dirty="0"/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Status</a:t>
                      </a:r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12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600" dirty="0"/>
                        <a:t>Data finalization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Uploading and encoding of data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WIP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(List of newly hired and updated regularization dates)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9074301"/>
                  </a:ext>
                </a:extLst>
              </a:tr>
              <a:tr h="38712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600" dirty="0"/>
                        <a:t>System Tutorial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IT with HR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Not Started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6277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455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704193" y="282023"/>
            <a:ext cx="109623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600" b="1" i="0" u="none" strike="noStrike" cap="none" dirty="0">
                <a:solidFill>
                  <a:srgbClr val="000000"/>
                </a:solidFill>
                <a:latin typeface="+mj-lt"/>
                <a:ea typeface="Raleway"/>
                <a:cs typeface="Raleway"/>
                <a:sym typeface="Raleway"/>
              </a:rPr>
              <a:t>Payroll Progress Report</a:t>
            </a:r>
            <a:endParaRPr sz="3600" b="0" i="0" u="none" strike="noStrike" cap="none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Google Shape;104;p3">
            <a:extLst>
              <a:ext uri="{FF2B5EF4-FFF2-40B4-BE49-F238E27FC236}">
                <a16:creationId xmlns:a16="http://schemas.microsoft.com/office/drawing/2014/main" id="{4B43E057-3C80-5F44-4040-B5C8FF7C451E}"/>
              </a:ext>
            </a:extLst>
          </p:cNvPr>
          <p:cNvGraphicFramePr/>
          <p:nvPr/>
        </p:nvGraphicFramePr>
        <p:xfrm>
          <a:off x="704193" y="1114750"/>
          <a:ext cx="11225046" cy="4308586"/>
        </p:xfrm>
        <a:graphic>
          <a:graphicData uri="http://schemas.openxmlformats.org/drawingml/2006/table">
            <a:tbl>
              <a:tblPr firstRow="1" bandRow="1">
                <a:noFill/>
                <a:tableStyleId>{FDEFF921-D167-4D52-9B08-30CE2F47D08B}</a:tableStyleId>
              </a:tblPr>
              <a:tblGrid>
                <a:gridCol w="2049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5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8754">
                  <a:extLst>
                    <a:ext uri="{9D8B030D-6E8A-4147-A177-3AD203B41FA5}">
                      <a16:colId xmlns:a16="http://schemas.microsoft.com/office/drawing/2014/main" val="3716892383"/>
                    </a:ext>
                  </a:extLst>
                </a:gridCol>
                <a:gridCol w="1692163">
                  <a:extLst>
                    <a:ext uri="{9D8B030D-6E8A-4147-A177-3AD203B41FA5}">
                      <a16:colId xmlns:a16="http://schemas.microsoft.com/office/drawing/2014/main" val="1286415245"/>
                    </a:ext>
                  </a:extLst>
                </a:gridCol>
              </a:tblGrid>
              <a:tr h="66491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 dirty="0"/>
                        <a:t>Task</a:t>
                      </a:r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 dirty="0"/>
                        <a:t>Details</a:t>
                      </a:r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Problem Encountered</a:t>
                      </a:r>
                      <a:endParaRPr lang="en-PH" sz="1600" dirty="0"/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Status</a:t>
                      </a:r>
                    </a:p>
                  </a:txBody>
                  <a:tcPr marL="91450" marR="91450" marT="45725" marB="45725"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76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600" dirty="0"/>
                        <a:t>Initial Payroll Processing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Calculating and combining compensation, benefit and deductions in one table.</a:t>
                      </a:r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UI – Display correct records and fields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Calculations and data mapping</a:t>
                      </a:r>
                    </a:p>
                  </a:txBody>
                  <a:tcPr marL="91450" marR="91450" marT="45725" marB="45725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WIP - Development Paused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8119645"/>
                  </a:ext>
                </a:extLst>
              </a:tr>
              <a:tr h="13476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600" dirty="0"/>
                        <a:t>Re-process Payroll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Re-process payroll if any updates have been made before approval.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UI – Display correct records and fields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WIP - Stopped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5379944"/>
                  </a:ext>
                </a:extLst>
              </a:tr>
              <a:tr h="9483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600" dirty="0"/>
                        <a:t>Individual Payroll Details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Update employee’s payroll</a:t>
                      </a:r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UI – Display correct records and fields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NS</a:t>
                      </a:r>
                    </a:p>
                  </a:txBody>
                  <a:tcPr marL="91450" marR="91450" marT="45725" marB="45725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3737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484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EFC02F-27C4-D681-A082-50580751FE78}"/>
              </a:ext>
            </a:extLst>
          </p:cNvPr>
          <p:cNvSpPr txBox="1"/>
          <p:nvPr/>
        </p:nvSpPr>
        <p:spPr>
          <a:xfrm>
            <a:off x="1969476" y="2735906"/>
            <a:ext cx="66997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SzPts val="2400"/>
              <a:buFont typeface="Noto Sans Symbols"/>
              <a:buChar char="✔"/>
            </a:pPr>
            <a:endParaRPr lang="en-US" sz="1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F0F44D-CB19-3F7E-26BF-62F927228D5A}"/>
              </a:ext>
            </a:extLst>
          </p:cNvPr>
          <p:cNvSpPr txBox="1"/>
          <p:nvPr/>
        </p:nvSpPr>
        <p:spPr>
          <a:xfrm>
            <a:off x="1969476" y="2274838"/>
            <a:ext cx="669973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SzPts val="2400"/>
              <a:buFont typeface="Noto Sans Symbols"/>
              <a:buChar char="✔"/>
            </a:pPr>
            <a:r>
              <a:rPr lang="en-PH" sz="2400" dirty="0">
                <a:latin typeface="+mj-lt"/>
              </a:rPr>
              <a:t>Conducting a test in TMS to improve and test the capabilities and functionality of the system.</a:t>
            </a:r>
          </a:p>
          <a:p>
            <a:pPr marL="342900" indent="-342900">
              <a:buSzPts val="2400"/>
              <a:buFont typeface="Noto Sans Symbols"/>
              <a:buChar char="✔"/>
            </a:pPr>
            <a:r>
              <a:rPr lang="en-PH" sz="2400" dirty="0">
                <a:latin typeface="+mj-lt"/>
              </a:rPr>
              <a:t>Currently uploading the HR’s  requirements to prepare in deployment of HRIS</a:t>
            </a:r>
            <a:endParaRPr lang="en-US" sz="2400" dirty="0">
              <a:latin typeface="+mj-lt"/>
            </a:endParaRPr>
          </a:p>
          <a:p>
            <a:pPr marL="342900" indent="-342900">
              <a:buSzPts val="2400"/>
              <a:buFont typeface="Noto Sans Symbols"/>
              <a:buChar char="✔"/>
            </a:pPr>
            <a:endParaRPr lang="en-US" sz="2400" dirty="0">
              <a:latin typeface="+mj-lt"/>
            </a:endParaRPr>
          </a:p>
        </p:txBody>
      </p:sp>
      <p:sp>
        <p:nvSpPr>
          <p:cNvPr id="6" name="Google Shape;152;p10">
            <a:extLst>
              <a:ext uri="{FF2B5EF4-FFF2-40B4-BE49-F238E27FC236}">
                <a16:creationId xmlns:a16="http://schemas.microsoft.com/office/drawing/2014/main" id="{2930F6D2-14E0-8C14-400F-7CEA3822B4A3}"/>
              </a:ext>
            </a:extLst>
          </p:cNvPr>
          <p:cNvSpPr txBox="1"/>
          <p:nvPr/>
        </p:nvSpPr>
        <p:spPr>
          <a:xfrm>
            <a:off x="774234" y="335289"/>
            <a:ext cx="109623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PH" sz="36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PH" sz="3600" b="1" dirty="0">
                <a:latin typeface="Calibri"/>
                <a:ea typeface="Calibri"/>
                <a:cs typeface="Calibri"/>
                <a:sym typeface="Calibri"/>
              </a:rPr>
              <a:t>In-house Projects Status Report</a:t>
            </a:r>
            <a:endParaRPr sz="36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0446517"/>
      </p:ext>
    </p:extLst>
  </p:cSld>
  <p:clrMapOvr>
    <a:masterClrMapping/>
  </p:clrMapOvr>
</p:sld>
</file>

<file path=ppt/theme/theme1.xml><?xml version="1.0" encoding="utf-8"?>
<a:theme xmlns:a="http://schemas.openxmlformats.org/drawingml/2006/main" name="CSBank PP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2045</TotalTime>
  <Words>649</Words>
  <Application>Microsoft Office PowerPoint</Application>
  <PresentationFormat>Widescreen</PresentationFormat>
  <Paragraphs>173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Raleway</vt:lpstr>
      <vt:lpstr>Calibri</vt:lpstr>
      <vt:lpstr>Noto Sans Symbols</vt:lpstr>
      <vt:lpstr>Century Gothic</vt:lpstr>
      <vt:lpstr>CSBank PPT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</dc:creator>
  <cp:lastModifiedBy>Charles Edward D. Gerona</cp:lastModifiedBy>
  <cp:revision>24</cp:revision>
  <dcterms:created xsi:type="dcterms:W3CDTF">2022-08-19T00:42:40Z</dcterms:created>
  <dcterms:modified xsi:type="dcterms:W3CDTF">2023-10-13T03:29:46Z</dcterms:modified>
</cp:coreProperties>
</file>